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83" r:id="rId9"/>
    <p:sldId id="278" r:id="rId10"/>
    <p:sldId id="284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3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79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46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5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41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29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87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1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39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12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36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9451-8C52-413C-AA46-917BCC11B63A}" type="datetimeFigureOut">
              <a:rPr lang="de-DE" smtClean="0"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ECEFD-5A4D-4ADE-A957-8F0F16BCE9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14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700808"/>
            <a:ext cx="72008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for Medical education via innovative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eTechnology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MediTec</a:t>
            </a:r>
            <a:endParaRPr lang="de-DE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WP6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23.02.2018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55576" y="692696"/>
            <a:ext cx="761682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</a:t>
            </a:r>
            <a:r>
              <a:rPr lang="en-US" dirty="0" smtClean="0"/>
              <a:t>   decisions </a:t>
            </a:r>
            <a:r>
              <a:rPr lang="en-US" dirty="0"/>
              <a:t>of SC legally binding to all parties </a:t>
            </a:r>
            <a:endParaRPr lang="de-DE" dirty="0"/>
          </a:p>
          <a:p>
            <a:r>
              <a:rPr lang="en-US" dirty="0"/>
              <a:t>	concerning financial questions of all other consortium </a:t>
            </a:r>
            <a:r>
              <a:rPr lang="en-US" dirty="0" smtClean="0"/>
              <a:t>members</a:t>
            </a:r>
            <a:endParaRPr lang="de-DE" dirty="0"/>
          </a:p>
          <a:p>
            <a:r>
              <a:rPr lang="en-US" dirty="0"/>
              <a:t>- </a:t>
            </a:r>
            <a:r>
              <a:rPr lang="en-US" dirty="0" smtClean="0"/>
              <a:t>    coordinator </a:t>
            </a:r>
            <a:r>
              <a:rPr lang="en-US" dirty="0"/>
              <a:t>leads SC meetings &amp; prepares proposals to SC. </a:t>
            </a:r>
            <a:endParaRPr lang="de-DE" dirty="0"/>
          </a:p>
          <a:p>
            <a:r>
              <a:rPr lang="en-US" dirty="0"/>
              <a:t>- </a:t>
            </a:r>
            <a:r>
              <a:rPr lang="en-US" dirty="0" smtClean="0"/>
              <a:t>    SC </a:t>
            </a:r>
            <a:r>
              <a:rPr lang="en-US" dirty="0"/>
              <a:t>sessions and decisions </a:t>
            </a:r>
            <a:endParaRPr lang="de-DE" dirty="0"/>
          </a:p>
          <a:p>
            <a:r>
              <a:rPr lang="en-US" dirty="0"/>
              <a:t>			 open and/or during project </a:t>
            </a:r>
            <a:r>
              <a:rPr lang="en-US" dirty="0" smtClean="0"/>
              <a:t>meetings</a:t>
            </a:r>
            <a:endParaRPr lang="de-DE" dirty="0"/>
          </a:p>
          <a:p>
            <a:r>
              <a:rPr lang="en-US" dirty="0"/>
              <a:t>			 or closed </a:t>
            </a:r>
            <a:endParaRPr lang="de-DE" dirty="0"/>
          </a:p>
          <a:p>
            <a:r>
              <a:rPr lang="en-US" dirty="0"/>
              <a:t>			 or in writing by a circular resolution (if all agree). </a:t>
            </a:r>
            <a:endParaRPr lang="de-DE" dirty="0"/>
          </a:p>
          <a:p>
            <a:endParaRPr lang="de-DE" dirty="0"/>
          </a:p>
          <a:p>
            <a:r>
              <a:rPr lang="en-US" dirty="0"/>
              <a:t> - </a:t>
            </a:r>
            <a:r>
              <a:rPr lang="en-US" dirty="0" smtClean="0"/>
              <a:t>   decisions </a:t>
            </a:r>
            <a:r>
              <a:rPr lang="en-US" dirty="0"/>
              <a:t>valid via two-thirds (2/3) </a:t>
            </a:r>
            <a:r>
              <a:rPr lang="en-US" dirty="0" smtClean="0"/>
              <a:t>voice </a:t>
            </a:r>
            <a:r>
              <a:rPr lang="en-US" dirty="0"/>
              <a:t>of its members </a:t>
            </a:r>
            <a:endParaRPr lang="de-DE" dirty="0"/>
          </a:p>
          <a:p>
            <a:r>
              <a:rPr lang="en-US" dirty="0"/>
              <a:t> 	 in event of a tie, the coordinator shall cast the deciding </a:t>
            </a:r>
            <a:r>
              <a:rPr lang="en-US" dirty="0" smtClean="0"/>
              <a:t>voice. 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r>
              <a:rPr lang="en-US" dirty="0"/>
              <a:t> - </a:t>
            </a:r>
            <a:r>
              <a:rPr lang="en-US" dirty="0" smtClean="0"/>
              <a:t>    taking </a:t>
            </a:r>
            <a:r>
              <a:rPr lang="en-US" dirty="0"/>
              <a:t>notes during meetings</a:t>
            </a:r>
            <a:endParaRPr lang="de-DE" dirty="0"/>
          </a:p>
          <a:p>
            <a:endParaRPr lang="de-DE" dirty="0"/>
          </a:p>
          <a:p>
            <a:r>
              <a:rPr lang="en-US" dirty="0"/>
              <a:t> - </a:t>
            </a:r>
            <a:r>
              <a:rPr lang="en-US" dirty="0" smtClean="0"/>
              <a:t>    decisions </a:t>
            </a:r>
            <a:r>
              <a:rPr lang="en-US" dirty="0"/>
              <a:t>of SC distributed to all parties without delay</a:t>
            </a:r>
            <a:r>
              <a:rPr lang="en-US" dirty="0" smtClean="0"/>
              <a:t>.</a:t>
            </a:r>
            <a:endParaRPr lang="de-DE" dirty="0"/>
          </a:p>
          <a:p>
            <a:r>
              <a:rPr lang="en-US" dirty="0"/>
              <a:t>	e.g. via website</a:t>
            </a:r>
            <a:endParaRPr lang="de-DE" dirty="0"/>
          </a:p>
          <a:p>
            <a:r>
              <a:rPr lang="en-US" dirty="0"/>
              <a:t>	 decisions </a:t>
            </a:r>
            <a:r>
              <a:rPr lang="en-US" dirty="0" smtClean="0"/>
              <a:t>will collected </a:t>
            </a:r>
            <a:r>
              <a:rPr lang="en-US" dirty="0"/>
              <a:t>and kept by the coordinator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6375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03088" y="628457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Problem: last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(10% of means)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successful Final Report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reduced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but: delivering all invoices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3396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71600" y="404664"/>
            <a:ext cx="25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v. Partnership </a:t>
            </a:r>
            <a:r>
              <a:rPr lang="en-US" b="1" dirty="0" smtClean="0">
                <a:solidFill>
                  <a:schemeClr val="tx2"/>
                </a:solidFill>
              </a:rPr>
              <a:t>agreement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5377"/>
            <a:ext cx="2675745" cy="388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117" y="1345377"/>
            <a:ext cx="2645231" cy="38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83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417646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02291"/>
            <a:ext cx="3168352" cy="463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395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60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1520" y="281568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manage the project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MediTec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successfully?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83568" y="1124744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 Remarks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experiences, needs, …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ii. Tasks of the WP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iii. Steering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iv. Problem: last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payment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(10% of means)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v. Partnership agreement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Staff costs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vii. Travel costs, costs of stay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56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404664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tx2"/>
                </a:solidFill>
              </a:rPr>
              <a:t>i</a:t>
            </a:r>
            <a:r>
              <a:rPr lang="en-US" b="1" dirty="0">
                <a:solidFill>
                  <a:schemeClr val="tx2"/>
                </a:solidFill>
              </a:rPr>
              <a:t>. R</a:t>
            </a:r>
            <a:r>
              <a:rPr lang="en-US" b="1" dirty="0" smtClean="0">
                <a:solidFill>
                  <a:schemeClr val="tx2"/>
                </a:solidFill>
              </a:rPr>
              <a:t>emarks </a:t>
            </a:r>
            <a:r>
              <a:rPr lang="en-US" b="1" dirty="0">
                <a:solidFill>
                  <a:schemeClr val="tx2"/>
                </a:solidFill>
              </a:rPr>
              <a:t>– experiences, needs, …</a:t>
            </a:r>
            <a:endParaRPr lang="de-DE" dirty="0">
              <a:solidFill>
                <a:schemeClr val="tx2"/>
              </a:solidFill>
            </a:endParaRPr>
          </a:p>
          <a:p>
            <a:r>
              <a:rPr lang="en-US" b="1" dirty="0"/>
              <a:t>  </a:t>
            </a:r>
            <a:endParaRPr lang="de-DE" dirty="0"/>
          </a:p>
          <a:p>
            <a:r>
              <a:rPr lang="en-US" dirty="0" smtClean="0"/>
              <a:t>WP </a:t>
            </a:r>
            <a:r>
              <a:rPr lang="en-US" dirty="0"/>
              <a:t>for solving project tasks </a:t>
            </a:r>
            <a:endParaRPr lang="de-DE" dirty="0"/>
          </a:p>
          <a:p>
            <a:r>
              <a:rPr lang="en-US" dirty="0"/>
              <a:t> </a:t>
            </a:r>
            <a:r>
              <a:rPr lang="en-US" dirty="0" smtClean="0"/>
              <a:t>         our </a:t>
            </a:r>
            <a:r>
              <a:rPr lang="en-US" dirty="0"/>
              <a:t>aims for improving educational </a:t>
            </a:r>
            <a:r>
              <a:rPr lang="en-US" dirty="0" smtClean="0"/>
              <a:t>process</a:t>
            </a:r>
            <a:endParaRPr lang="de-DE" dirty="0"/>
          </a:p>
          <a:p>
            <a:r>
              <a:rPr lang="en-US" b="1" dirty="0"/>
              <a:t>   </a:t>
            </a:r>
            <a:endParaRPr lang="de-DE" dirty="0"/>
          </a:p>
          <a:p>
            <a:r>
              <a:rPr lang="en-US" dirty="0"/>
              <a:t>The grant </a:t>
            </a:r>
            <a:r>
              <a:rPr lang="en-US" dirty="0" smtClean="0"/>
              <a:t>is </a:t>
            </a:r>
            <a:r>
              <a:rPr lang="en-US" dirty="0"/>
              <a:t>our problem !!!</a:t>
            </a:r>
            <a:endParaRPr lang="de-DE" dirty="0"/>
          </a:p>
          <a:p>
            <a:r>
              <a:rPr lang="en-US" b="1" dirty="0"/>
              <a:t>   </a:t>
            </a:r>
            <a:endParaRPr lang="de-DE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There are several </a:t>
            </a:r>
            <a:r>
              <a:rPr lang="en-US" dirty="0"/>
              <a:t>limitations due </a:t>
            </a:r>
            <a:r>
              <a:rPr lang="en-US" dirty="0" smtClean="0"/>
              <a:t>to: </a:t>
            </a:r>
            <a:endParaRPr lang="de-DE" dirty="0"/>
          </a:p>
          <a:p>
            <a:r>
              <a:rPr lang="en-US" dirty="0" smtClean="0"/>
              <a:t>	rules </a:t>
            </a:r>
            <a:r>
              <a:rPr lang="en-US" dirty="0"/>
              <a:t>of </a:t>
            </a:r>
            <a:r>
              <a:rPr lang="en-US" dirty="0" smtClean="0"/>
              <a:t>EACEA</a:t>
            </a:r>
            <a:r>
              <a:rPr lang="en-US" dirty="0"/>
              <a:t> in Brussels, guidelines</a:t>
            </a:r>
            <a:endParaRPr lang="de-DE" dirty="0"/>
          </a:p>
          <a:p>
            <a:r>
              <a:rPr lang="en-US" dirty="0" smtClean="0"/>
              <a:t>	rules </a:t>
            </a:r>
            <a:r>
              <a:rPr lang="en-US" dirty="0"/>
              <a:t>of JO/IQ/IR </a:t>
            </a:r>
            <a:r>
              <a:rPr lang="en-US" dirty="0" smtClean="0"/>
              <a:t>financial </a:t>
            </a:r>
            <a:r>
              <a:rPr lang="en-US" dirty="0"/>
              <a:t>systems, </a:t>
            </a:r>
            <a:endParaRPr lang="de-DE" dirty="0"/>
          </a:p>
          <a:p>
            <a:r>
              <a:rPr lang="en-US" dirty="0" smtClean="0"/>
              <a:t>	rules </a:t>
            </a:r>
            <a:r>
              <a:rPr lang="en-US" dirty="0"/>
              <a:t>of DE/CZ/SK/MA financial </a:t>
            </a:r>
            <a:r>
              <a:rPr lang="en-US" dirty="0" smtClean="0"/>
              <a:t>systems</a:t>
            </a:r>
          </a:p>
          <a:p>
            <a:r>
              <a:rPr lang="en-US" dirty="0"/>
              <a:t>	</a:t>
            </a:r>
            <a:r>
              <a:rPr lang="en-US" dirty="0" smtClean="0"/>
              <a:t>DE (DE rules, </a:t>
            </a:r>
            <a:r>
              <a:rPr lang="de-DE" dirty="0" err="1" smtClean="0"/>
              <a:t>Saxony</a:t>
            </a:r>
            <a:r>
              <a:rPr lang="de-DE" dirty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endParaRPr lang="de-DE" dirty="0"/>
          </a:p>
          <a:p>
            <a:r>
              <a:rPr lang="de-DE" b="1" dirty="0" smtClean="0"/>
              <a:t>	HTWK </a:t>
            </a:r>
            <a:r>
              <a:rPr lang="de-DE" b="1" dirty="0" err="1" smtClean="0"/>
              <a:t>rules</a:t>
            </a:r>
            <a:r>
              <a:rPr lang="de-DE" b="1" dirty="0" smtClean="0"/>
              <a:t> : </a:t>
            </a:r>
            <a:r>
              <a:rPr lang="de-DE" dirty="0" smtClean="0"/>
              <a:t>Central </a:t>
            </a:r>
            <a:r>
              <a:rPr lang="de-DE" dirty="0" err="1" smtClean="0"/>
              <a:t>administration</a:t>
            </a:r>
            <a:r>
              <a:rPr lang="de-DE" dirty="0"/>
              <a:t> </a:t>
            </a:r>
            <a:r>
              <a:rPr lang="de-DE" dirty="0" smtClean="0"/>
              <a:t>in HTWK ,</a:t>
            </a:r>
            <a:r>
              <a:rPr lang="de-DE" dirty="0" err="1" smtClean="0"/>
              <a:t>Rectorate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smtClean="0"/>
              <a:t>HTWK, §§§</a:t>
            </a:r>
            <a:r>
              <a:rPr lang="en-US" dirty="0" smtClean="0"/>
              <a:t>)</a:t>
            </a:r>
            <a:endParaRPr lang="de-DE" dirty="0"/>
          </a:p>
          <a:p>
            <a:r>
              <a:rPr lang="en-US" b="1" dirty="0"/>
              <a:t>  </a:t>
            </a: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Monitoring visits, reporting, </a:t>
            </a:r>
            <a:r>
              <a:rPr lang="en-US" dirty="0" smtClean="0"/>
              <a:t>auditing </a:t>
            </a:r>
            <a:r>
              <a:rPr lang="en-US" dirty="0"/>
              <a:t>(Consequences, </a:t>
            </a:r>
            <a:r>
              <a:rPr lang="en-US" dirty="0" smtClean="0"/>
              <a:t>performance </a:t>
            </a:r>
            <a:r>
              <a:rPr lang="en-US" dirty="0"/>
              <a:t>of audits, proof of payments, </a:t>
            </a:r>
            <a:r>
              <a:rPr lang="en-US" dirty="0" smtClean="0"/>
              <a:t>co-financing,….. </a:t>
            </a:r>
            <a:r>
              <a:rPr lang="en-US" dirty="0"/>
              <a:t>)</a:t>
            </a:r>
            <a:endParaRPr lang="de-DE" dirty="0"/>
          </a:p>
          <a:p>
            <a:endParaRPr lang="de-DE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Changes in project </a:t>
            </a:r>
            <a:r>
              <a:rPr lang="en-US" dirty="0" smtClean="0"/>
              <a:t> implementation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240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2077" y="620688"/>
            <a:ext cx="784887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Tasks of the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 </a:t>
            </a: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means: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overall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responsibility for success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entire project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other reports regularly sent from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coordinators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grant holder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budgetary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control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implementation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project support by local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authorities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adequate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fair participation of all partners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of meetings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of project activities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0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55576" y="620688"/>
            <a:ext cx="76360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 Coordination meetings</a:t>
            </a:r>
          </a:p>
          <a:p>
            <a:r>
              <a:rPr lang="en-US" dirty="0"/>
              <a:t>- for ensuring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efficient </a:t>
            </a:r>
            <a:r>
              <a:rPr lang="en-US" dirty="0"/>
              <a:t>implementation and quality,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inclusion </a:t>
            </a:r>
            <a:r>
              <a:rPr lang="en-US" dirty="0"/>
              <a:t>of all consortium members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communication </a:t>
            </a:r>
            <a:r>
              <a:rPr lang="en-US" dirty="0"/>
              <a:t>between partners.</a:t>
            </a:r>
            <a:endParaRPr lang="de-DE" dirty="0"/>
          </a:p>
          <a:p>
            <a:r>
              <a:rPr lang="en-US" b="1" dirty="0"/>
              <a:t>  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en-US" dirty="0" smtClean="0"/>
              <a:t>HTWK </a:t>
            </a:r>
            <a:r>
              <a:rPr lang="en-US" dirty="0"/>
              <a:t>performs overall project management and coordination, </a:t>
            </a:r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 </a:t>
            </a:r>
            <a:r>
              <a:rPr lang="en-US" dirty="0"/>
              <a:t>only together with the local coordinator and WP leaders </a:t>
            </a:r>
            <a:r>
              <a:rPr lang="en-US" dirty="0" smtClean="0"/>
              <a:t>and off course all partners</a:t>
            </a:r>
            <a:endParaRPr lang="de-DE" dirty="0"/>
          </a:p>
          <a:p>
            <a:r>
              <a:rPr lang="de-DE" dirty="0"/>
              <a:t>	</a:t>
            </a:r>
            <a:r>
              <a:rPr lang="de-DE" dirty="0" smtClean="0"/>
              <a:t>LC</a:t>
            </a:r>
            <a:r>
              <a:rPr lang="en-US" dirty="0" smtClean="0"/>
              <a:t> and WPL are responsible </a:t>
            </a:r>
            <a:r>
              <a:rPr lang="en-US" dirty="0"/>
              <a:t>for local management/organization of </a:t>
            </a:r>
            <a:r>
              <a:rPr lang="en-US" dirty="0" smtClean="0"/>
              <a:t>	activities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/>
              <a:t> </a:t>
            </a:r>
            <a:r>
              <a:rPr lang="en-US" dirty="0" smtClean="0"/>
              <a:t>cooperating </a:t>
            </a:r>
            <a:r>
              <a:rPr lang="en-US" dirty="0"/>
              <a:t>in steering committee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r>
              <a:rPr lang="en-US" dirty="0" smtClean="0"/>
              <a:t>-     all </a:t>
            </a:r>
            <a:r>
              <a:rPr lang="en-US" dirty="0"/>
              <a:t>partners performs accounting &amp; submit </a:t>
            </a:r>
            <a:r>
              <a:rPr lang="en-US" dirty="0" smtClean="0"/>
              <a:t>data via </a:t>
            </a:r>
            <a:r>
              <a:rPr lang="en-US" dirty="0"/>
              <a:t>local coordinator / WP </a:t>
            </a:r>
            <a:r>
              <a:rPr lang="en-US" dirty="0" smtClean="0"/>
              <a:t>	leader </a:t>
            </a:r>
            <a:r>
              <a:rPr lang="en-US" dirty="0"/>
              <a:t>to HTWK.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051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1560" y="1031825"/>
            <a:ext cx="82723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 Controlling </a:t>
            </a: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project activity, Monitoring and evaluation of </a:t>
            </a:r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 partners will work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together on: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Control of project activities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LC and WPL: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monthly/weekly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control of project quality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summarized and documented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 evaluated and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 and reports  after each activity, sent to the HTWK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256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71600" y="827390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6.3 Reporting </a:t>
            </a:r>
            <a:r>
              <a:rPr lang="en-GB" b="1" dirty="0">
                <a:solidFill>
                  <a:schemeClr val="tx2"/>
                </a:solidFill>
              </a:rPr>
              <a:t>and control of the </a:t>
            </a:r>
            <a:r>
              <a:rPr lang="en-GB" b="1" dirty="0" smtClean="0">
                <a:solidFill>
                  <a:schemeClr val="tx2"/>
                </a:solidFill>
              </a:rPr>
              <a:t>budget</a:t>
            </a:r>
          </a:p>
          <a:p>
            <a:endParaRPr lang="en-GB" dirty="0"/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calculation &amp;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control, all local coordinators are responsible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LC + WPL + responsible person for financial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report, controlled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project coordinator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documentations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transparency in original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of financial means before starting + after performing activities, in order to ensure successful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perform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reports after each activity (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invoices and calculations must be sent in original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7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27585" y="620688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Steering, quality and technical committee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teering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for activities’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</a:p>
          <a:p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is responsible for many issues, for example:</a:t>
            </a:r>
          </a:p>
          <a:p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decisions for project performance &amp; implementation;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management of project activities;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internal quality control, assessment, monitoring and reporting;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conversion project applications to a practical plan.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conflict management;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budgeting;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evaluation of the project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8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827584" y="692696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</a:t>
            </a:r>
            <a:endParaRPr lang="de-DE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 EU university partners including the coordinator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JO-LC, 1 IQ-LC-, 1 IR-LC-university partners,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each with 1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WPL &amp; coordinator give overview on WP quality &amp; financial planning &amp; project status during meetings,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meeting 2x per year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agreements and results of meetings published in project website/ 	mails.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decisions of SC legally binding to all parties concerning project 	implementation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decisions of SC recommendations for financial questions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with respect to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Grantholder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due to financial responsibility of legal representative,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196973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1C9D8A2B5534797249304FAC18792" ma:contentTypeVersion="0" ma:contentTypeDescription="Create a new document." ma:contentTypeScope="" ma:versionID="d9cf9377d914b01b94bedab51b7647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9A76E3-E028-48FC-8A04-D9D136576AA0}"/>
</file>

<file path=customXml/itemProps2.xml><?xml version="1.0" encoding="utf-8"?>
<ds:datastoreItem xmlns:ds="http://schemas.openxmlformats.org/officeDocument/2006/customXml" ds:itemID="{E95A95FD-5C40-47C6-BB1D-41D4F44DBD19}"/>
</file>

<file path=customXml/itemProps3.xml><?xml version="1.0" encoding="utf-8"?>
<ds:datastoreItem xmlns:ds="http://schemas.openxmlformats.org/officeDocument/2006/customXml" ds:itemID="{B7A592B8-496C-457D-8546-5462B35B3AEE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230</Words>
  <Application>Microsoft Office PowerPoint</Application>
  <PresentationFormat>On-screen Show (4:3)</PresentationFormat>
  <Paragraphs>140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Larissa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qashi</dc:creator>
  <cp:lastModifiedBy>User</cp:lastModifiedBy>
  <cp:revision>40</cp:revision>
  <dcterms:created xsi:type="dcterms:W3CDTF">2018-02-14T12:14:24Z</dcterms:created>
  <dcterms:modified xsi:type="dcterms:W3CDTF">2018-02-26T19:58:13Z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0x010100DE81C9D8A2B5534797249304FAC18792</vt:lpwstr>
  </property>
</Properties>
</file>